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  <p:sldMasterId id="2147483648" r:id="rId2"/>
  </p:sldMasterIdLst>
  <p:notesMasterIdLst>
    <p:notesMasterId r:id="rId84"/>
  </p:notesMasterIdLst>
  <p:sldIdLst>
    <p:sldId id="256" r:id="rId3"/>
    <p:sldId id="3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60" r:id="rId61"/>
    <p:sldId id="361" r:id="rId62"/>
    <p:sldId id="362" r:id="rId63"/>
    <p:sldId id="363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40" r:id="rId80"/>
    <p:sldId id="337" r:id="rId81"/>
    <p:sldId id="338" r:id="rId82"/>
    <p:sldId id="339" r:id="rId8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222222"/>
        </a:solidFill>
        <a:effectLst/>
        <a:uFillTx/>
        <a:latin typeface="DIN Condensed"/>
        <a:ea typeface="DIN Condensed"/>
        <a:cs typeface="DIN Condensed"/>
        <a:sym typeface="DIN Condensed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CE0F1"/>
          </a:solidFill>
        </a:fill>
      </a:tcStyle>
    </a:wholeTbl>
    <a:band2H>
      <a:tcTxStyle/>
      <a:tcStyle>
        <a:tcBdr/>
        <a:fill>
          <a:solidFill>
            <a:srgbClr val="E7F0F8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D9E8D1"/>
          </a:solidFill>
        </a:fill>
      </a:tcStyle>
    </a:wholeTbl>
    <a:band2H>
      <a:tcTxStyle/>
      <a:tcStyle>
        <a:tcBdr/>
        <a:fill>
          <a:solidFill>
            <a:srgbClr val="EDF4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EACBD1"/>
          </a:solidFill>
        </a:fill>
      </a:tcStyle>
    </a:wholeTbl>
    <a:band2H>
      <a:tcTxStyle/>
      <a:tcStyle>
        <a:tcBdr/>
        <a:fill>
          <a:solidFill>
            <a:srgbClr val="F5E7E9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83878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round/>
            </a:ln>
          </a:top>
          <a:bottom>
            <a:ln w="25400" cap="flat">
              <a:solidFill>
                <a:srgbClr val="22222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N Condensed"/>
          <a:ea typeface="DIN Condensed"/>
          <a:cs typeface="DIN Condensed"/>
        </a:font>
        <a:srgbClr val="222222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381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381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222222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solidFill>
            <a:srgbClr val="838787">
              <a:alpha val="20000"/>
            </a:srgbClr>
          </a:solidFill>
        </a:fill>
      </a:tcStyle>
    </a:firstCol>
    <a:la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50800" cap="flat">
              <a:solidFill>
                <a:srgbClr val="838787"/>
              </a:solidFill>
              <a:prstDash val="solid"/>
              <a:round/>
            </a:ln>
          </a:top>
          <a:bottom>
            <a:ln w="127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N Condensed"/>
          <a:ea typeface="DIN Condensed"/>
          <a:cs typeface="DIN Condensed"/>
        </a:font>
        <a:srgbClr val="838787"/>
      </a:tcTxStyle>
      <a:tcStyle>
        <a:tcBdr>
          <a:left>
            <a:ln w="12700" cap="flat">
              <a:solidFill>
                <a:srgbClr val="838787"/>
              </a:solidFill>
              <a:prstDash val="solid"/>
              <a:round/>
            </a:ln>
          </a:left>
          <a:right>
            <a:ln w="12700" cap="flat">
              <a:solidFill>
                <a:srgbClr val="838787"/>
              </a:solidFill>
              <a:prstDash val="solid"/>
              <a:round/>
            </a:ln>
          </a:right>
          <a:top>
            <a:ln w="12700" cap="flat">
              <a:solidFill>
                <a:srgbClr val="838787"/>
              </a:solidFill>
              <a:prstDash val="solid"/>
              <a:round/>
            </a:ln>
          </a:top>
          <a:bottom>
            <a:ln w="25400" cap="flat">
              <a:solidFill>
                <a:srgbClr val="838787"/>
              </a:solidFill>
              <a:prstDash val="solid"/>
              <a:round/>
            </a:ln>
          </a:bottom>
          <a:insideH>
            <a:ln w="12700" cap="flat">
              <a:solidFill>
                <a:srgbClr val="838787"/>
              </a:solidFill>
              <a:prstDash val="solid"/>
              <a:round/>
            </a:ln>
          </a:insideH>
          <a:insideV>
            <a:ln w="12700" cap="flat">
              <a:solidFill>
                <a:srgbClr val="83878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016" autoAdjust="0"/>
    <p:restoredTop sz="82214" autoAdjust="0"/>
  </p:normalViewPr>
  <p:slideViewPr>
    <p:cSldViewPr snapToGrid="0">
      <p:cViewPr varScale="1">
        <p:scale>
          <a:sx n="43" d="100"/>
          <a:sy n="43" d="100"/>
        </p:scale>
        <p:origin x="6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  <a:p>
            <a:pPr lvl="1"/>
            <a:r>
              <a:rPr lang="en-US" dirty="0"/>
              <a:t>Polygons =&gt;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57564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CS: anything involving computing</a:t>
            </a:r>
          </a:p>
          <a:p>
            <a:r>
              <a:rPr lang="en-US" dirty="0"/>
              <a:t>AI: trying to make computers do what people do</a:t>
            </a:r>
          </a:p>
          <a:p>
            <a:r>
              <a:rPr lang="en-US" dirty="0"/>
              <a:t>ML: deriving patterns from data, as opposed to other approaches to AI</a:t>
            </a:r>
          </a:p>
        </p:txBody>
      </p:sp>
    </p:spTree>
    <p:extLst>
      <p:ext uri="{BB962C8B-B14F-4D97-AF65-F5344CB8AC3E}">
        <p14:creationId xmlns:p14="http://schemas.microsoft.com/office/powerpoint/2010/main" val="2410627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big wave of AI</a:t>
            </a:r>
          </a:p>
          <a:p>
            <a:r>
              <a:rPr lang="en-US" dirty="0"/>
              <a:t>Search through all possible solutions</a:t>
            </a:r>
          </a:p>
          <a:p>
            <a:r>
              <a:rPr lang="en-US" dirty="0"/>
              <a:t>By using this exhaustive search, computers could do things that only humans could do previously</a:t>
            </a:r>
          </a:p>
          <a:p>
            <a:r>
              <a:rPr lang="en-US" dirty="0"/>
              <a:t>Deep Blue worked through all possible moves it could play</a:t>
            </a:r>
          </a:p>
          <a:p>
            <a:r>
              <a:rPr lang="en-US" dirty="0"/>
              <a:t>Can’t develop a general intelligence just from search algo’s</a:t>
            </a:r>
          </a:p>
          <a:p>
            <a:r>
              <a:rPr lang="en-US" dirty="0"/>
              <a:t>    People got tired of it </a:t>
            </a:r>
            <a:r>
              <a:rPr lang="en-US" dirty="0">
                <a:sym typeface="Wingdings" panose="05000000000000000000" pitchFamily="2" charset="2"/>
              </a:rPr>
              <a:t>=&gt; AI winter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9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Combination of facts and deductive logic</a:t>
            </a:r>
          </a:p>
          <a:p>
            <a:r>
              <a:rPr lang="en-US" dirty="0"/>
              <a:t>Give doctors questionnaires to determine the rules they use for diagnosis</a:t>
            </a:r>
          </a:p>
          <a:p>
            <a:r>
              <a:rPr lang="en-US" dirty="0"/>
              <a:t>E.g. This person has a fever. They’ve been to FL recently. What might they have?</a:t>
            </a:r>
          </a:p>
          <a:p>
            <a:r>
              <a:rPr lang="en-US" dirty="0"/>
              <a:t>Approach worked for limited cases</a:t>
            </a:r>
          </a:p>
          <a:p>
            <a:pPr lvl="1"/>
            <a:r>
              <a:rPr lang="en-US" dirty="0"/>
              <a:t>Never worked out in general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</p:spTree>
    <p:extLst>
      <p:ext uri="{BB962C8B-B14F-4D97-AF65-F5344CB8AC3E}">
        <p14:creationId xmlns:p14="http://schemas.microsoft.com/office/powerpoint/2010/main" val="1438918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Based on statistics, reinforcement learning</a:t>
            </a:r>
          </a:p>
          <a:p>
            <a:r>
              <a:rPr lang="en-US" dirty="0"/>
              <a:t>Less based on formal logic and exhaustive 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520047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Grandma goes to the grocery store once a week</a:t>
            </a:r>
          </a:p>
          <a:p>
            <a:r>
              <a:rPr lang="en-US" dirty="0"/>
              <a:t>Probably not spending $10,000 in Vegas</a:t>
            </a:r>
          </a:p>
        </p:txBody>
      </p:sp>
    </p:spTree>
    <p:extLst>
      <p:ext uri="{BB962C8B-B14F-4D97-AF65-F5344CB8AC3E}">
        <p14:creationId xmlns:p14="http://schemas.microsoft.com/office/powerpoint/2010/main" val="1688288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code rules: classical</a:t>
            </a:r>
          </a:p>
          <a:p>
            <a:r>
              <a:rPr lang="en-US" dirty="0"/>
              <a:t>Easier to provide data and answers: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0911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Can’t test your model with data it’s already seen.</a:t>
            </a:r>
          </a:p>
        </p:txBody>
      </p:sp>
    </p:spTree>
    <p:extLst>
      <p:ext uri="{BB962C8B-B14F-4D97-AF65-F5344CB8AC3E}">
        <p14:creationId xmlns:p14="http://schemas.microsoft.com/office/powerpoint/2010/main" val="428178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8965305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564129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412695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cap="all">
                <a:solidFill>
                  <a:srgbClr val="FFFFFF"/>
                </a:solidFill>
              </a:defRPr>
            </a:pPr>
            <a:endParaRPr kumimoji="0" sz="2800" b="0" i="0" u="none" strike="noStrike" kern="0" cap="all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54627426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421843857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817159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33157316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9601" y="2205038"/>
            <a:ext cx="11704324" cy="6616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601" y="93186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3041729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06400" y="6140894"/>
            <a:ext cx="12192000" cy="264"/>
          </a:xfrm>
          <a:prstGeom prst="rect">
            <a:avLst/>
          </a:prstGeom>
          <a:ln w="38100">
            <a:solidFill>
              <a:srgbClr val="A6AAA9"/>
            </a:solidFill>
          </a:ln>
        </p:spPr>
        <p:txBody>
          <a:bodyPr lIns="50800" tIns="50800" rIns="50800" bIns="50800" anchor="ctr"/>
          <a:lstStyle>
            <a:lvl1pPr marL="444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rgbClr val="39A3D5"/>
              </a:buClr>
              <a:buSzPct val="104999"/>
              <a:buFont typeface="Avenir Next"/>
              <a:buChar char="‣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4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686374113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469900" y="2362200"/>
            <a:ext cx="12065001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889000" y="2908300"/>
            <a:ext cx="11226800" cy="1297945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3"/>
          </p:nvPr>
        </p:nvSpPr>
        <p:spPr>
          <a:xfrm>
            <a:off x="406400" y="7789333"/>
            <a:ext cx="12192000" cy="86360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0" indent="0" algn="r" defTabSz="578358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5940">
                <a:solidFill>
                  <a:srgbClr val="838787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4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584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  <a:lvl2pPr marL="1673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2pPr>
            <a:lvl3pPr marL="2117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3pPr>
            <a:lvl4pPr marL="25624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4pPr>
            <a:lvl5pPr marL="3006911" indent="-1228911" defTabSz="584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94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4"/>
          </p:nvPr>
        </p:nvSpPr>
        <p:spPr>
          <a:xfrm>
            <a:off x="5892800" y="7789333"/>
            <a:ext cx="6705600" cy="86360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0" indent="0" defTabSz="452627">
              <a:spcBef>
                <a:spcPts val="0"/>
              </a:spcBef>
              <a:buSzTx/>
              <a:buFontTx/>
              <a:buNone/>
              <a:defRPr sz="5940">
                <a:solidFill>
                  <a:srgbClr val="232323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53828626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>
            <a:lvl1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889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7780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222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hape 18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638" y="2803876"/>
            <a:ext cx="12192000" cy="6517924"/>
          </a:xfrm>
        </p:spPr>
        <p:txBody>
          <a:bodyPr/>
          <a:lstStyle>
            <a:lvl1pPr marL="633413" indent="-633413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238809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7505206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 lIns="50800" tIns="50800" rIns="50800" bIns="50800" anchor="t">
            <a:normAutofit/>
          </a:bodyPr>
          <a:lstStyle>
            <a:lvl1pPr algn="l" defTabSz="584200">
              <a:lnSpc>
                <a:spcPct val="80000"/>
              </a:lnSpc>
              <a:defRPr sz="71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99845159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65690501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  <a:prstGeom prst="rect">
            <a:avLst/>
          </a:prstGeo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43832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134546960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41409588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8446B352-387A-48BC-9BF9-DAE97237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B78FAB-3D0F-4DE2-B59A-220FF84CE2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17645-0D44-43C7-B8D0-8B67147877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2" r:id="rId14"/>
    <p:sldLayoutId id="2147483683" r:id="rId15"/>
    <p:sldLayoutId id="2147483684" r:id="rId16"/>
  </p:sldLayoutIdLst>
  <p:transition spd="med"/>
  <p:txStyles>
    <p:titleStyle>
      <a:lvl1pPr marL="0" marR="0" indent="0" algn="l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all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85" r:id="rId19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Bootcamp</a:t>
            </a:r>
          </a:p>
        </p:txBody>
      </p:sp>
      <p:sp>
        <p:nvSpPr>
          <p:cNvPr id="192" name="Shape 19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body" sz="half" idx="1"/>
          </p:nvPr>
        </p:nvSpPr>
        <p:spPr>
          <a:xfrm>
            <a:off x="5892800" y="1496417"/>
            <a:ext cx="6705600" cy="405771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defTabSz="385572">
              <a:defRPr sz="6204"/>
            </a:lvl1pPr>
          </a:lstStyle>
          <a:p>
            <a:r>
              <a:t>“The field of study that gives computers the ability to learn without being explicitly programmed”</a:t>
            </a:r>
          </a:p>
        </p:txBody>
      </p:sp>
      <p:pic>
        <p:nvPicPr>
          <p:cNvPr id="227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1470" r="16775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228" name="Shape 228"/>
          <p:cNvSpPr/>
          <p:nvPr/>
        </p:nvSpPr>
        <p:spPr>
          <a:xfrm>
            <a:off x="5773585" y="6276762"/>
            <a:ext cx="7184669" cy="789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400" cap="all">
                <a:solidFill>
                  <a:srgbClr val="FFFFFF"/>
                </a:solidFill>
              </a:defRPr>
            </a:lvl1pPr>
          </a:lstStyle>
          <a:p>
            <a:r>
              <a:t>- Arthur Samuel, 1959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t>Machine Learning: Why Now?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xfrm>
            <a:off x="406400" y="4063999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Computers are now fast and cheap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Improvements to old ideas (e.g. back-propagation)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36C4D3A-EE19-46C8-A27F-0E6708E8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</p:spPr>
        <p:txBody>
          <a:bodyPr/>
          <a:lstStyle/>
          <a:p>
            <a:r>
              <a:rPr lang="en-US" dirty="0"/>
              <a:t>Original “neural network” was just one neuron</a:t>
            </a:r>
          </a:p>
        </p:txBody>
      </p:sp>
      <p:pic>
        <p:nvPicPr>
          <p:cNvPr id="10" name="pasted-image.png">
            <a:extLst>
              <a:ext uri="{FF2B5EF4-FFF2-40B4-BE49-F238E27FC236}">
                <a16:creationId xmlns:a16="http://schemas.microsoft.com/office/drawing/2014/main" id="{F8E7D31C-2B76-4AB9-997B-8167B6071A3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50238" y="2329154"/>
            <a:ext cx="11704324" cy="6369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7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4800"/>
            <a:ext cx="121920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0000"/>
            </a:pPr>
            <a:r>
              <a:t>Myth #2:</a:t>
            </a:r>
          </a:p>
          <a:p>
            <a:pPr>
              <a:defRPr sz="10000"/>
            </a:pPr>
            <a:endParaRPr/>
          </a:p>
          <a:p>
            <a:pPr>
              <a:defRPr sz="10000"/>
            </a:pPr>
            <a:r>
              <a:t>“Machine learning = AI”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4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5267"/>
            <a:ext cx="13004801" cy="1295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341" t="10364"/>
          <a:stretch>
            <a:fillRect/>
          </a:stretch>
        </p:blipFill>
        <p:spPr>
          <a:xfrm>
            <a:off x="0" y="917345"/>
            <a:ext cx="13004800" cy="7609122"/>
          </a:xfrm>
          <a:prstGeom prst="rect">
            <a:avLst/>
          </a:prstGeom>
        </p:spPr>
      </p:pic>
      <p:sp>
        <p:nvSpPr>
          <p:cNvPr id="246" name="Shape 246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BBCF0-8572-4EF6-B48C-4C9E482BB5A7}"/>
              </a:ext>
            </a:extLst>
          </p:cNvPr>
          <p:cNvSpPr txBox="1"/>
          <p:nvPr/>
        </p:nvSpPr>
        <p:spPr>
          <a:xfrm>
            <a:off x="0" y="-166472"/>
            <a:ext cx="13004800" cy="11338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82880" rIns="91440" bIns="50800" numCol="1" spcCol="38100" rtlCol="0" anchor="t" anchorCtr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Deep Blue vs. Garry Kasparov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B538-2124-455C-B094-1C100E0C8856}"/>
              </a:ext>
            </a:extLst>
          </p:cNvPr>
          <p:cNvSpPr txBox="1"/>
          <p:nvPr/>
        </p:nvSpPr>
        <p:spPr>
          <a:xfrm>
            <a:off x="0" y="8619719"/>
            <a:ext cx="13004800" cy="113388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82880" tIns="182880" rIns="91440" bIns="50800" numCol="1" spcCol="38100" rtlCol="0" anchor="t" anchorCtr="0">
            <a:norm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Intelligence = search algorithm (1956 - 1974)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194553" y="7479314"/>
            <a:ext cx="12615694" cy="166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>
              <a:lnSpc>
                <a:spcPct val="80000"/>
              </a:lnSpc>
              <a:spcBef>
                <a:spcPts val="0"/>
              </a:spcBef>
              <a:defRPr sz="5200" cap="all">
                <a:solidFill>
                  <a:srgbClr val="FFFFFF"/>
                </a:solidFill>
              </a:defRPr>
            </a:lvl1pPr>
          </a:lstStyle>
          <a:p>
            <a:r>
              <a:rPr dirty="0"/>
              <a:t>Intelligence =</a:t>
            </a:r>
            <a:r>
              <a:rPr lang="en-US" dirty="0"/>
              <a:t> FACTS/RULES</a:t>
            </a:r>
            <a:r>
              <a:rPr dirty="0"/>
              <a:t> + Deductive Logic</a:t>
            </a:r>
            <a:endParaRPr lang="en-US" dirty="0"/>
          </a:p>
          <a:p>
            <a:r>
              <a:rPr dirty="0"/>
              <a:t>(1980 - 1987)</a:t>
            </a:r>
          </a:p>
        </p:txBody>
      </p:sp>
      <p:pic>
        <p:nvPicPr>
          <p:cNvPr id="252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710518" y="7783828"/>
            <a:ext cx="12125631" cy="789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400" cap="all">
                <a:solidFill>
                  <a:srgbClr val="FFFFFF"/>
                </a:solidFill>
              </a:defRPr>
            </a:lvl1pPr>
          </a:lstStyle>
          <a:p>
            <a:r>
              <a:t>Intelligence = Pattern Recognition (1993 - today)</a:t>
            </a:r>
          </a:p>
        </p:txBody>
      </p:sp>
      <p:sp>
        <p:nvSpPr>
          <p:cNvPr id="256" name="Shape 25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57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6743" y="764395"/>
            <a:ext cx="13138286" cy="60963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body" sz="half" idx="1"/>
          </p:nvPr>
        </p:nvSpPr>
        <p:spPr>
          <a:xfrm>
            <a:off x="5736299" y="2291159"/>
            <a:ext cx="7289536" cy="517128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297941">
              <a:defRPr sz="4794"/>
            </a:pPr>
            <a:r>
              <a:t>“If a typical person can do a mental task with less than one second of thought…</a:t>
            </a:r>
          </a:p>
          <a:p>
            <a:pPr defTabSz="297941">
              <a:defRPr sz="4794"/>
            </a:pPr>
            <a:endParaRPr/>
          </a:p>
          <a:p>
            <a:pPr defTabSz="297941">
              <a:defRPr sz="4794"/>
            </a:pPr>
            <a:r>
              <a:t>we can probably automate it either now or in the near future” </a:t>
            </a:r>
          </a:p>
          <a:p>
            <a:pPr defTabSz="297941">
              <a:defRPr sz="4794"/>
            </a:pPr>
            <a:endParaRPr/>
          </a:p>
          <a:p>
            <a:pPr defTabSz="297941">
              <a:defRPr sz="4794"/>
            </a:pPr>
            <a:r>
              <a:t>- ANDREW NG</a:t>
            </a:r>
          </a:p>
        </p:txBody>
      </p:sp>
      <p:pic>
        <p:nvPicPr>
          <p:cNvPr id="262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1875" r="21875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student, Physics, UC Irvine, 2026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8372890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3301318" y="7792295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Self-Driving Cars</a:t>
            </a:r>
          </a:p>
        </p:txBody>
      </p:sp>
      <p:sp>
        <p:nvSpPr>
          <p:cNvPr id="266" name="Shape 266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83" y="316110"/>
            <a:ext cx="13147726" cy="682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-4548381" y="4713617"/>
            <a:ext cx="413005" cy="3556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-973876" y="4098197"/>
            <a:ext cx="951179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https://www.google.com/url?sa=i&amp;source=images&amp;cd=&amp;ved=2ahUKEwi-kIfs_cHkAhWQxVkKHYNjDYQQjRx6BAgBEAQ&amp;url=https%3A%2F%2Fwww.itgsnews.com%2Fcreating-expert-system-with-clips%2F&amp;psig=AOvVaw2rT1XziARmYSMHLyhFbWN6&amp;ust=1568058074270738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16" y="1527108"/>
            <a:ext cx="13017632" cy="510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349" y="2056870"/>
            <a:ext cx="3797301" cy="21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2849" y="831595"/>
            <a:ext cx="13330498" cy="74984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8" name="pasted-image.jpeg"/>
          <p:cNvPicPr>
            <a:picLocks noChangeAspect="1"/>
          </p:cNvPicPr>
          <p:nvPr/>
        </p:nvPicPr>
        <p:blipFill>
          <a:blip r:embed="rId2"/>
          <a:srcRect t="8369" b="5625"/>
          <a:stretch>
            <a:fillRect/>
          </a:stretch>
        </p:blipFill>
        <p:spPr>
          <a:xfrm>
            <a:off x="-1" y="-11642"/>
            <a:ext cx="13004801" cy="774190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2911851" y="8164828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Medical Diagnostics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694266" y="2616200"/>
            <a:ext cx="12192001" cy="45212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8254">
              <a:defRPr sz="8700"/>
            </a:pPr>
            <a:r>
              <a:t>Myth #3:</a:t>
            </a:r>
          </a:p>
          <a:p>
            <a:pPr defTabSz="508254">
              <a:defRPr sz="8700"/>
            </a:pPr>
            <a:endParaRPr/>
          </a:p>
          <a:p>
            <a:pPr defTabSz="508254">
              <a:defRPr sz="8700"/>
            </a:pPr>
            <a:r>
              <a:t>“Machine learning will replace programming”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4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8650"/>
            <a:ext cx="13004800" cy="59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t>MACHINE LEARNING SHORTCOMINGS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406400" y="4301066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Algorithms are often “black box”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Failures can be sudden and dramatic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Vulnerable to manipulation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90" name="Shape 29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1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8633"/>
            <a:ext cx="13004801" cy="9336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85DA88-A4E7-4A04-8173-E459FF583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AA5914-403C-4683-A367-1D903B51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vs Unsupervised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66FE9-0703-484F-896F-91C103D2E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Supervised: model trained and evaluated based on previous “right answers”</a:t>
            </a:r>
          </a:p>
          <a:p>
            <a:pPr lvl="1"/>
            <a:r>
              <a:rPr lang="en-US" dirty="0"/>
              <a:t>E.g. Credit card fraud</a:t>
            </a:r>
          </a:p>
          <a:p>
            <a:r>
              <a:rPr lang="en-US" dirty="0"/>
              <a:t>Unsupervised: Finds patterns, with no right/wrong answers</a:t>
            </a:r>
          </a:p>
          <a:p>
            <a:pPr lvl="1"/>
            <a:r>
              <a:rPr lang="en-US" dirty="0"/>
              <a:t>E.g. Discovering types of retail customer we might not have known about (based on purchasing patterns)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7" y="2083262"/>
            <a:ext cx="11832292" cy="5087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31800"/>
            <a:ext cx="12700000" cy="889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654851" y="1134532"/>
            <a:ext cx="11254831" cy="19606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8940">
              <a:defRPr sz="8400"/>
            </a:lvl1pPr>
          </a:lstStyle>
          <a:p>
            <a:r>
              <a:t>Regressions vs Classification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4294967295"/>
          </p:nvPr>
        </p:nvSpPr>
        <p:spPr>
          <a:xfrm>
            <a:off x="558800" y="3060930"/>
            <a:ext cx="12192000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Regression outputs a </a:t>
            </a:r>
            <a:r>
              <a:rPr>
                <a:solidFill>
                  <a:schemeClr val="accent3"/>
                </a:solidFill>
              </a:rPr>
              <a:t>number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Classification outputs a </a:t>
            </a:r>
            <a:r>
              <a:rPr>
                <a:solidFill>
                  <a:schemeClr val="accent3"/>
                </a:solidFill>
              </a:rPr>
              <a:t>label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classification.jpg"/>
          <p:cNvPicPr>
            <a:picLocks noChangeAspect="1"/>
          </p:cNvPicPr>
          <p:nvPr/>
        </p:nvPicPr>
        <p:blipFill>
          <a:blip r:embed="rId2"/>
          <a:srcRect l="5805" r="10515"/>
          <a:stretch>
            <a:fillRect/>
          </a:stretch>
        </p:blipFill>
        <p:spPr>
          <a:xfrm>
            <a:off x="2248" y="1465824"/>
            <a:ext cx="13237438" cy="6734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BC930-1411-4D5F-84B0-C7C429B6C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Each row must represent the same type of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E.g.: Every row is a document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 rotWithShape="1">
          <a:blip r:embed="rId2"/>
          <a:srcRect l="17472" t="8849" r="19333"/>
          <a:stretch/>
        </p:blipFill>
        <p:spPr>
          <a:xfrm>
            <a:off x="682579" y="4056844"/>
            <a:ext cx="7714445" cy="37367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9F694-278D-437B-8E9D-B26CA14F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 Assumptions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38" y="2190556"/>
            <a:ext cx="15998073" cy="53724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hape 315"/>
          <p:cNvSpPr/>
          <p:nvPr/>
        </p:nvSpPr>
        <p:spPr>
          <a:xfrm>
            <a:off x="6519010" y="1101460"/>
            <a:ext cx="2919223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features</a:t>
            </a:r>
          </a:p>
        </p:txBody>
      </p:sp>
      <p:sp>
        <p:nvSpPr>
          <p:cNvPr id="316" name="Shape 316"/>
          <p:cNvSpPr/>
          <p:nvPr/>
        </p:nvSpPr>
        <p:spPr>
          <a:xfrm>
            <a:off x="160543" y="4610099"/>
            <a:ext cx="299770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samples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8684-6C83-4354-84DF-5C12DC470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Supervised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285D8-7D73-4626-B458-3B0783D9B6DF}"/>
              </a:ext>
            </a:extLst>
          </p:cNvPr>
          <p:cNvSpPr txBox="1"/>
          <p:nvPr/>
        </p:nvSpPr>
        <p:spPr>
          <a:xfrm>
            <a:off x="927281" y="8401490"/>
            <a:ext cx="394093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ALL THE DATA EXCEPT THE ANSWERS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CA8341CA-2093-49F4-90DE-4B6779D96ED3}"/>
              </a:ext>
            </a:extLst>
          </p:cNvPr>
          <p:cNvSpPr/>
          <p:nvPr/>
        </p:nvSpPr>
        <p:spPr>
          <a:xfrm rot="5400000">
            <a:off x="2607971" y="7013672"/>
            <a:ext cx="437882" cy="2768959"/>
          </a:xfrm>
          <a:prstGeom prst="rightBrac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FF00"/>
              </a:solidFill>
              <a:effectLst/>
              <a:uFillTx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AF3AEC-5D1D-4226-B4C0-7361F3E541F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94473" y="1562510"/>
            <a:ext cx="7570006" cy="6616700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B426DECA-57DA-4BF9-AFA5-D46E163198A2}"/>
              </a:ext>
            </a:extLst>
          </p:cNvPr>
          <p:cNvSpPr/>
          <p:nvPr/>
        </p:nvSpPr>
        <p:spPr>
          <a:xfrm>
            <a:off x="6606862" y="2910625"/>
            <a:ext cx="373487" cy="5035640"/>
          </a:xfrm>
          <a:prstGeom prst="rightBrace">
            <a:avLst/>
          </a:prstGeom>
          <a:noFill/>
          <a:ln w="25400" cap="flat">
            <a:solidFill>
              <a:schemeClr val="accent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C4995-6277-4BFF-AAB4-BABBB2F61CA6}"/>
              </a:ext>
            </a:extLst>
          </p:cNvPr>
          <p:cNvSpPr txBox="1"/>
          <p:nvPr/>
        </p:nvSpPr>
        <p:spPr>
          <a:xfrm rot="5400000">
            <a:off x="5484255" y="5069372"/>
            <a:ext cx="394093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DIN Condensed"/>
                <a:ea typeface="DIN Condensed"/>
                <a:cs typeface="DIN Condensed"/>
                <a:sym typeface="DIN Condensed"/>
              </a:rPr>
              <a:t>ANSWERS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pasted-image.jpeg"/>
          <p:cNvPicPr>
            <a:picLocks noChangeAspect="1"/>
          </p:cNvPicPr>
          <p:nvPr/>
        </p:nvPicPr>
        <p:blipFill>
          <a:blip r:embed="rId2"/>
          <a:srcRect l="4056" t="48434" r="9588"/>
          <a:stretch>
            <a:fillRect/>
          </a:stretch>
        </p:blipFill>
        <p:spPr>
          <a:xfrm>
            <a:off x="341312" y="2887001"/>
            <a:ext cx="12322208" cy="3370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5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9" y="2398910"/>
            <a:ext cx="12275679" cy="69118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2810251" y="917362"/>
            <a:ext cx="12125631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Wait! How do we test?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title"/>
          </p:nvPr>
        </p:nvSpPr>
        <p:spPr>
          <a:xfrm>
            <a:off x="4546637" y="3906006"/>
            <a:ext cx="12310459" cy="3602708"/>
          </a:xfrm>
          <a:prstGeom prst="rect">
            <a:avLst/>
          </a:prstGeom>
        </p:spPr>
        <p:txBody>
          <a:bodyPr/>
          <a:lstStyle/>
          <a:p>
            <a:r>
              <a:t>Quiz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xfrm>
            <a:off x="1117600" y="3005666"/>
            <a:ext cx="12192000" cy="4521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Hands on </a:t>
            </a:r>
          </a:p>
          <a:p>
            <a:r>
              <a:t>with Python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xfrm>
            <a:off x="2909630" y="846665"/>
            <a:ext cx="7185540" cy="1960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Goals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4294967295"/>
          </p:nvPr>
        </p:nvSpPr>
        <p:spPr>
          <a:xfrm>
            <a:off x="541866" y="3653596"/>
            <a:ext cx="12192001" cy="6311307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Theory behind important ML algorithms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Practice building models with scikit-learn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6" y="2010404"/>
            <a:ext cx="12302068" cy="8261243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Shape 336"/>
          <p:cNvSpPr/>
          <p:nvPr/>
        </p:nvSpPr>
        <p:spPr>
          <a:xfrm>
            <a:off x="3369052" y="697228"/>
            <a:ext cx="12125630" cy="1043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7400" cap="all">
                <a:solidFill>
                  <a:srgbClr val="FFFFFF"/>
                </a:solidFill>
              </a:defRPr>
            </a:lvl1pPr>
          </a:lstStyle>
          <a:p>
            <a:r>
              <a:t>Setting the table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Pandas</a:t>
            </a:r>
          </a:p>
        </p:txBody>
      </p:sp>
      <p:sp>
        <p:nvSpPr>
          <p:cNvPr id="339" name="Shape 339"/>
          <p:cNvSpPr>
            <a:spLocks noGrp="1"/>
          </p:cNvSpPr>
          <p:nvPr>
            <p:ph type="body" sz="half" idx="1"/>
          </p:nvPr>
        </p:nvSpPr>
        <p:spPr>
          <a:xfrm>
            <a:off x="406400" y="3903099"/>
            <a:ext cx="12192000" cy="2809780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Short for “panel data”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DataFrame concept from R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</a:t>
            </a:r>
          </a:p>
        </p:txBody>
      </p:sp>
      <p:sp>
        <p:nvSpPr>
          <p:cNvPr id="342" name="Shape 342"/>
          <p:cNvSpPr>
            <a:spLocks noGrp="1"/>
          </p:cNvSpPr>
          <p:nvPr>
            <p:ph type="body" idx="1"/>
          </p:nvPr>
        </p:nvSpPr>
        <p:spPr>
          <a:xfrm>
            <a:off x="406400" y="3953767"/>
            <a:ext cx="12192000" cy="4612257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Similar to a spreadsheet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Columns are Numpy arrays with special index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Pandas</a:t>
            </a:r>
          </a:p>
        </p:txBody>
      </p:sp>
      <p:sp>
        <p:nvSpPr>
          <p:cNvPr id="345" name="Shape 345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import pandas as pd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creating a Dataframe</a:t>
            </a:r>
          </a:p>
        </p:txBody>
      </p:sp>
      <p:sp>
        <p:nvSpPr>
          <p:cNvPr id="348" name="Shape 348"/>
          <p:cNvSpPr/>
          <p:nvPr/>
        </p:nvSpPr>
        <p:spPr>
          <a:xfrm>
            <a:off x="481291" y="4826000"/>
            <a:ext cx="130048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 = </a:t>
            </a:r>
            <a:r>
              <a:rPr>
                <a:solidFill>
                  <a:schemeClr val="accent3"/>
                </a:solidFill>
              </a:rPr>
              <a:t>pd.read_csv</a:t>
            </a:r>
            <a:r>
              <a:t>(“file_name”)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Grabbing a Column</a:t>
            </a:r>
          </a:p>
        </p:txBody>
      </p:sp>
      <p:sp>
        <p:nvSpPr>
          <p:cNvPr id="351" name="Shape 351"/>
          <p:cNvSpPr/>
          <p:nvPr/>
        </p:nvSpPr>
        <p:spPr>
          <a:xfrm>
            <a:off x="552927" y="4826000"/>
            <a:ext cx="1213601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</a:t>
            </a:r>
            <a:r>
              <a:rPr>
                <a:solidFill>
                  <a:schemeClr val="accent3"/>
                </a:solidFill>
              </a:rPr>
              <a:t>[‘profit’]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Dataframe from columns</a:t>
            </a:r>
          </a:p>
        </p:txBody>
      </p:sp>
      <p:sp>
        <p:nvSpPr>
          <p:cNvPr id="354" name="Shape 354"/>
          <p:cNvSpPr/>
          <p:nvPr/>
        </p:nvSpPr>
        <p:spPr>
          <a:xfrm>
            <a:off x="434394" y="4826000"/>
            <a:ext cx="12946701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columns = [‘revenue’, ‘profit’]</a:t>
            </a:r>
          </a:p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df[columns]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Dropping Columns</a:t>
            </a:r>
          </a:p>
        </p:txBody>
      </p:sp>
      <p:sp>
        <p:nvSpPr>
          <p:cNvPr id="357" name="Shape 357"/>
          <p:cNvSpPr/>
          <p:nvPr/>
        </p:nvSpPr>
        <p:spPr>
          <a:xfrm>
            <a:off x="510396" y="4859069"/>
            <a:ext cx="1114155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solidFill>
                  <a:srgbClr val="A7A7A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df.drop(columns=[‘revenue’])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Dividing your data</a:t>
            </a:r>
          </a:p>
        </p:txBody>
      </p:sp>
      <p:sp>
        <p:nvSpPr>
          <p:cNvPr id="360" name="Shape 360"/>
          <p:cNvSpPr/>
          <p:nvPr/>
        </p:nvSpPr>
        <p:spPr>
          <a:xfrm>
            <a:off x="510396" y="3931969"/>
            <a:ext cx="11141553" cy="273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from sklearn.model_selection import </a:t>
            </a:r>
            <a:r>
              <a:rPr>
                <a:solidFill>
                  <a:schemeClr val="accent3"/>
                </a:solidFill>
              </a:rPr>
              <a:t>train_test_split</a:t>
            </a:r>
            <a:endParaRPr>
              <a:solidFill>
                <a:srgbClr val="A7A7A7"/>
              </a:solidFill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dataset_diagram.png"/>
          <p:cNvPicPr>
            <a:picLocks noChangeAspect="1"/>
          </p:cNvPicPr>
          <p:nvPr/>
        </p:nvPicPr>
        <p:blipFill>
          <a:blip r:embed="rId2"/>
          <a:srcRect l="17235" r="5501"/>
          <a:stretch>
            <a:fillRect/>
          </a:stretch>
        </p:blipFill>
        <p:spPr>
          <a:xfrm>
            <a:off x="2050388" y="1108868"/>
            <a:ext cx="8390013" cy="753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Theory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Concepts &amp; terminology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Intuition behind underlying math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Understand tradeoffs between types of machine learning models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3810000"/>
            <a:ext cx="3797300" cy="213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19064"/>
            <a:ext cx="13004801" cy="731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Dividing your data</a:t>
            </a:r>
          </a:p>
        </p:txBody>
      </p:sp>
      <p:sp>
        <p:nvSpPr>
          <p:cNvPr id="368" name="Shape 368"/>
          <p:cNvSpPr/>
          <p:nvPr/>
        </p:nvSpPr>
        <p:spPr>
          <a:xfrm>
            <a:off x="510396" y="4471719"/>
            <a:ext cx="11984008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rgbClr val="A7A7A7"/>
                </a:solidFill>
              </a:rPr>
              <a:t>X_train, X_test, y_train, y_test = </a:t>
            </a:r>
            <a:r>
              <a:rPr>
                <a:solidFill>
                  <a:schemeClr val="accent3"/>
                </a:solidFill>
              </a:rPr>
              <a:t>train_test_split(X, y)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956770" y="3381073"/>
            <a:ext cx="11091260" cy="36027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467359">
              <a:defRPr sz="13600"/>
            </a:lvl1pPr>
          </a:lstStyle>
          <a:p>
            <a:r>
              <a:t>Non-Parametric Models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Non-parametric Model</a:t>
            </a:r>
          </a:p>
        </p:txBody>
      </p:sp>
      <p:sp>
        <p:nvSpPr>
          <p:cNvPr id="375" name="Shape 375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Has parameters, despite name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Complexity of model grows with number of rows of data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Contrast: Linear Regression</a:t>
            </a:r>
          </a:p>
        </p:txBody>
      </p:sp>
      <p:sp>
        <p:nvSpPr>
          <p:cNvPr id="378" name="Shape 378"/>
          <p:cNvSpPr/>
          <p:nvPr/>
        </p:nvSpPr>
        <p:spPr>
          <a:xfrm>
            <a:off x="656526" y="4571724"/>
            <a:ext cx="12136011" cy="13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8100">
                <a:solidFill>
                  <a:srgbClr val="838787"/>
                </a:solidFill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rPr>
                <a:solidFill>
                  <a:schemeClr val="accent5"/>
                </a:solidFill>
              </a:rPr>
              <a:t>y</a:t>
            </a:r>
            <a:r>
              <a:t> = 2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0</a:t>
            </a:r>
            <a:r>
              <a:t> + 3</a:t>
            </a:r>
            <a:r>
              <a:rPr>
                <a:solidFill>
                  <a:schemeClr val="accent3"/>
                </a:solidFill>
              </a:rPr>
              <a:t>x</a:t>
            </a:r>
            <a:r>
              <a:rPr baseline="-5999">
                <a:solidFill>
                  <a:schemeClr val="accent3"/>
                </a:solidFill>
              </a:rPr>
              <a:t>1 </a:t>
            </a:r>
            <a:r>
              <a:t>+ … + 1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Benefits</a:t>
            </a:r>
          </a:p>
        </p:txBody>
      </p:sp>
      <p:sp>
        <p:nvSpPr>
          <p:cNvPr id="381" name="Shape 381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No assumptions about probability distribution or functional form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fit very irregular patterns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asted-image.gif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57161"/>
          <a:stretch>
            <a:fillRect/>
          </a:stretch>
        </p:blipFill>
        <p:spPr>
          <a:xfrm>
            <a:off x="0" y="0"/>
            <a:ext cx="5469775" cy="9753600"/>
          </a:xfrm>
          <a:prstGeom prst="rect">
            <a:avLst/>
          </a:prstGeom>
        </p:spPr>
      </p:pic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32308">
              <a:defRPr sz="12580"/>
            </a:lvl1pPr>
          </a:lstStyle>
          <a:p>
            <a:r>
              <a:t>Recognition</a:t>
            </a:r>
          </a:p>
        </p:txBody>
      </p:sp>
      <p:sp>
        <p:nvSpPr>
          <p:cNvPr id="385" name="Shape 3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Handwriting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Drawbacks</a:t>
            </a:r>
          </a:p>
        </p:txBody>
      </p:sp>
      <p:sp>
        <p:nvSpPr>
          <p:cNvPr id="388" name="Shape 388"/>
          <p:cNvSpPr>
            <a:spLocks noGrp="1"/>
          </p:cNvSpPr>
          <p:nvPr>
            <p:ph type="body" sz="half" idx="1"/>
          </p:nvPr>
        </p:nvSpPr>
        <p:spPr>
          <a:xfrm>
            <a:off x="406400" y="3420500"/>
            <a:ext cx="12192000" cy="3618575"/>
          </a:xfrm>
          <a:prstGeom prst="rect">
            <a:avLst/>
          </a:prstGeom>
        </p:spPr>
        <p:txBody>
          <a:bodyPr anchor="t"/>
          <a:lstStyle/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Low bias means it’s easy to overfit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Requires much more data to be accurate</a:t>
            </a:r>
          </a:p>
          <a:p>
            <a:pPr marL="545150" indent="-545150" defTabSz="451118">
              <a:lnSpc>
                <a:spcPct val="100000"/>
              </a:lnSpc>
              <a:spcBef>
                <a:spcPts val="2000"/>
              </a:spcBef>
              <a:buSzPct val="40000"/>
              <a:buBlip>
                <a:blip r:embed="rId2"/>
              </a:buBlip>
              <a:defRPr sz="4851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“Model” keeps the entire dataset!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>
            <a:spLocks noGrp="1"/>
          </p:cNvSpPr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3531872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406400" y="1651000"/>
            <a:ext cx="12192000" cy="1574205"/>
          </a:xfrm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r>
              <a:t>Practice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idx="1"/>
          </p:nvPr>
        </p:nvSpPr>
        <p:spPr>
          <a:xfrm>
            <a:off x="406400" y="3420532"/>
            <a:ext cx="12192000" cy="6108702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Machine learning workflow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Diagnosing common problems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Steps to improve different types of models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" y="1017151"/>
            <a:ext cx="12987868" cy="80855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649666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Pros of KNN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Simple to understand, no training step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Can do regression or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do multi-class classification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Easy to add new data</a:t>
            </a:r>
          </a:p>
        </p:txBody>
      </p:sp>
    </p:spTree>
    <p:extLst>
      <p:ext uri="{BB962C8B-B14F-4D97-AF65-F5344CB8AC3E}">
        <p14:creationId xmlns:p14="http://schemas.microsoft.com/office/powerpoint/2010/main" val="329258779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Cons of KNN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"/>
          </p:nvPr>
        </p:nvSpPr>
        <p:spPr>
          <a:xfrm>
            <a:off x="406400" y="3809966"/>
            <a:ext cx="12192000" cy="3759466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Numerical inputs only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Major problems with imbalanced data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Model slows down with more data</a:t>
            </a:r>
          </a:p>
        </p:txBody>
      </p:sp>
    </p:spTree>
    <p:extLst>
      <p:ext uri="{BB962C8B-B14F-4D97-AF65-F5344CB8AC3E}">
        <p14:creationId xmlns:p14="http://schemas.microsoft.com/office/powerpoint/2010/main" val="35130556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344370" y="3075446"/>
            <a:ext cx="11091259" cy="3602708"/>
          </a:xfrm>
          <a:prstGeom prst="rect">
            <a:avLst/>
          </a:prstGeom>
        </p:spPr>
        <p:txBody>
          <a:bodyPr/>
          <a:lstStyle/>
          <a:p>
            <a:pPr defTabSz="467359">
              <a:defRPr sz="13600"/>
            </a:pPr>
            <a:r>
              <a:t>Distance &amp;</a:t>
            </a:r>
          </a:p>
          <a:p>
            <a:pPr defTabSz="467359">
              <a:defRPr sz="13600"/>
            </a:pPr>
            <a:r>
              <a:t>Dimension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1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00"/>
            </a:lvl1pPr>
          </a:lstStyle>
          <a:p>
            <a:r>
              <a:t>Distance-Based ML </a:t>
            </a:r>
          </a:p>
        </p:txBody>
      </p:sp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406400" y="3843833"/>
            <a:ext cx="12192000" cy="4732604"/>
          </a:xfrm>
          <a:prstGeom prst="rect">
            <a:avLst/>
          </a:prstGeom>
        </p:spPr>
        <p:txBody>
          <a:bodyPr anchor="t"/>
          <a:lstStyle/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K-Nearest Neighbors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Linear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Polynomial Regression</a:t>
            </a:r>
          </a:p>
          <a:p>
            <a:pPr marL="550656" indent="-550656" defTabSz="455674">
              <a:lnSpc>
                <a:spcPct val="100000"/>
              </a:lnSpc>
              <a:spcBef>
                <a:spcPts val="2100"/>
              </a:spcBef>
              <a:buSzPct val="40000"/>
              <a:buBlip>
                <a:blip r:embed="rId2"/>
              </a:buBlip>
              <a:defRPr sz="49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etc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b="17962"/>
          <a:stretch>
            <a:fillRect/>
          </a:stretch>
        </p:blipFill>
        <p:spPr>
          <a:xfrm>
            <a:off x="33866" y="42167"/>
            <a:ext cx="5486401" cy="9669365"/>
          </a:xfrm>
          <a:prstGeom prst="rect">
            <a:avLst/>
          </a:prstGeom>
        </p:spPr>
      </p:pic>
      <p:sp>
        <p:nvSpPr>
          <p:cNvPr id="396" name="Shape 3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Review</a:t>
            </a:r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Distance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1" name="pasted-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3" y="532955"/>
            <a:ext cx="12417294" cy="8935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9" y="16357"/>
            <a:ext cx="12568502" cy="10591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08" name="Shape 40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824" y="596706"/>
            <a:ext cx="13200448" cy="8560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12" name="Shape 412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429683"/>
            <a:ext cx="12192002" cy="84243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lecture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15 minutes for exercises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Font typeface="Avenir Next"/>
              <a:buBlip>
                <a:blip r:embed="rId2"/>
              </a:buBlip>
              <a:defRPr sz="61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3" y="74083"/>
            <a:ext cx="10805196" cy="9137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9" y="68178"/>
            <a:ext cx="11371742" cy="96172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24100"/>
            <a:ext cx="12547600" cy="510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Dimension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406400" y="3903099"/>
            <a:ext cx="12192000" cy="519182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Degrees of freedom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How many numbers to specify a location?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5675">
              <a:defRPr sz="13259"/>
            </a:pPr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7" name="pasted-imag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" y="762000"/>
            <a:ext cx="12746526" cy="8497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07" y="664633"/>
            <a:ext cx="10426172" cy="7819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pasted-image.png"/>
          <p:cNvPicPr>
            <a:picLocks noChangeAspect="1"/>
          </p:cNvPicPr>
          <p:nvPr/>
        </p:nvPicPr>
        <p:blipFill>
          <a:blip r:embed="rId3"/>
          <a:srcRect l="61281"/>
          <a:stretch>
            <a:fillRect/>
          </a:stretch>
        </p:blipFill>
        <p:spPr>
          <a:xfrm>
            <a:off x="-1399117" y="664633"/>
            <a:ext cx="4632567" cy="7819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asted-image.png"/>
          <p:cNvPicPr>
            <a:picLocks noChangeAspect="1"/>
          </p:cNvPicPr>
          <p:nvPr/>
        </p:nvPicPr>
        <p:blipFill>
          <a:blip r:embed="rId2"/>
          <a:srcRect l="61281"/>
          <a:stretch>
            <a:fillRect/>
          </a:stretch>
        </p:blipFill>
        <p:spPr>
          <a:xfrm>
            <a:off x="23283" y="749300"/>
            <a:ext cx="4632567" cy="781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86" y="733491"/>
            <a:ext cx="8211632" cy="7851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asted-image.png"/>
          <p:cNvPicPr>
            <a:picLocks noChangeAspect="1"/>
          </p:cNvPicPr>
          <p:nvPr/>
        </p:nvPicPr>
        <p:blipFill>
          <a:blip r:embed="rId2"/>
          <a:srcRect l="22078"/>
          <a:stretch>
            <a:fillRect/>
          </a:stretch>
        </p:blipFill>
        <p:spPr>
          <a:xfrm>
            <a:off x="158749" y="966985"/>
            <a:ext cx="9323101" cy="7819683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10817097" y="3314166"/>
            <a:ext cx="1063626" cy="2651134"/>
          </a:xfrm>
          <a:prstGeom prst="rect">
            <a:avLst/>
          </a:prstGeom>
          <a:gradFill>
            <a:gsLst>
              <a:gs pos="0">
                <a:srgbClr val="FF0D1A"/>
              </a:gs>
              <a:gs pos="100000">
                <a:schemeClr val="accent5">
                  <a:hueOff val="131986"/>
                  <a:satOff val="22314"/>
                  <a:lumOff val="31660"/>
                </a:schemeClr>
              </a:gs>
            </a:gsLst>
            <a:lin ang="16200000"/>
          </a:gradFill>
          <a:ln>
            <a:solidFill>
              <a:srgbClr val="E3222D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FFFFFF"/>
                </a:solidFill>
              </a:defRPr>
            </a:lvl1pPr>
          </a:lstStyle>
          <a:p>
            <a:r>
              <a:t>?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2937970" y="4024540"/>
            <a:ext cx="11091259" cy="3602707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472" r="4027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52" name="Shape 452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911380" cy="2705100"/>
          </a:xfrm>
          <a:prstGeom prst="rect">
            <a:avLst/>
          </a:prstGeom>
        </p:spPr>
        <p:txBody>
          <a:bodyPr/>
          <a:lstStyle>
            <a:lvl1pPr defTabSz="426466">
              <a:defRPr sz="10220"/>
            </a:lvl1pPr>
          </a:lstStyle>
          <a:p>
            <a:r>
              <a:t>Dimensionality</a:t>
            </a:r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curse of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1227703" y="3330273"/>
            <a:ext cx="12310460" cy="360270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67359">
              <a:defRPr sz="13600"/>
            </a:lvl1pPr>
          </a:lstStyle>
          <a:p>
            <a:r>
              <a:t>3 Myths about Machine Learning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18" y="2586831"/>
            <a:ext cx="13101986" cy="4580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783"/>
            <a:ext cx="13004800" cy="5184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694266" y="2616199"/>
            <a:ext cx="12192001" cy="452120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10000"/>
            </a:pPr>
            <a:r>
              <a:t>Myth #1:</a:t>
            </a:r>
          </a:p>
          <a:p>
            <a:pPr>
              <a:defRPr sz="10000"/>
            </a:pPr>
            <a:endParaRPr/>
          </a:p>
          <a:p>
            <a:pPr>
              <a:defRPr sz="10000"/>
            </a:pPr>
            <a:r>
              <a:t>“Machine learning is new”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Custom 7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 dirty="0" smtClean="0">
            <a:ln>
              <a:noFill/>
            </a:ln>
            <a:solidFill>
              <a:schemeClr val="tx2">
                <a:lumMod val="20000"/>
                <a:lumOff val="80000"/>
              </a:schemeClr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Custom 1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</TotalTime>
  <Words>1086</Words>
  <Application>Microsoft Office PowerPoint</Application>
  <PresentationFormat>Custom</PresentationFormat>
  <Paragraphs>180</Paragraphs>
  <Slides>81</Slides>
  <Notes>8</Notes>
  <HiddenSlides>9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Anonymous Pro for Powerline</vt:lpstr>
      <vt:lpstr>Arial</vt:lpstr>
      <vt:lpstr>Avenir Next</vt:lpstr>
      <vt:lpstr>Avenir Next Medium</vt:lpstr>
      <vt:lpstr>Calibri</vt:lpstr>
      <vt:lpstr>DIN Alternate</vt:lpstr>
      <vt:lpstr>DIN Condensed</vt:lpstr>
      <vt:lpstr>Helvetica</vt:lpstr>
      <vt:lpstr>Helvetica Neue</vt:lpstr>
      <vt:lpstr>Webdings</vt:lpstr>
      <vt:lpstr>New_PS</vt:lpstr>
      <vt:lpstr>Old</vt:lpstr>
      <vt:lpstr>Bootcamp</vt:lpstr>
      <vt:lpstr>Patrick Staudt, CFA</vt:lpstr>
      <vt:lpstr>PowerPoint Presentation</vt:lpstr>
      <vt:lpstr>Class Goals</vt:lpstr>
      <vt:lpstr>Theory</vt:lpstr>
      <vt:lpstr>Practice</vt:lpstr>
      <vt:lpstr>Class format</vt:lpstr>
      <vt:lpstr>3 Myths about Machine Learning</vt:lpstr>
      <vt:lpstr>Myth #1:  “Machine learning is new”</vt:lpstr>
      <vt:lpstr>PowerPoint Presentation</vt:lpstr>
      <vt:lpstr>Machine Learning: Why Now?</vt:lpstr>
      <vt:lpstr>Original “neural network” was just one neuron</vt:lpstr>
      <vt:lpstr>PowerPoint Presentation</vt:lpstr>
      <vt:lpstr>Myth #2:  “Machine learning = AI”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Myth #3:  “Machine learning will replace programming”</vt:lpstr>
      <vt:lpstr>PowerPoint Presentation</vt:lpstr>
      <vt:lpstr>MACHINE LEARNING SHORTCOMINGS</vt:lpstr>
      <vt:lpstr>PowerPoint Presentation</vt:lpstr>
      <vt:lpstr>PowerPoint Presentation</vt:lpstr>
      <vt:lpstr>Supervised vs Unsupervised</vt:lpstr>
      <vt:lpstr>PowerPoint Presentation</vt:lpstr>
      <vt:lpstr>Regressions vs Classification</vt:lpstr>
      <vt:lpstr>PowerPoint Presentation</vt:lpstr>
      <vt:lpstr>ML Assumptions</vt:lpstr>
      <vt:lpstr>PowerPoint Presentation</vt:lpstr>
      <vt:lpstr>Supervised model</vt:lpstr>
      <vt:lpstr>PowerPoint Presentation</vt:lpstr>
      <vt:lpstr>PowerPoint Presentation</vt:lpstr>
      <vt:lpstr>PowerPoint Presentation</vt:lpstr>
      <vt:lpstr>Quiz</vt:lpstr>
      <vt:lpstr>Hands on  with Python</vt:lpstr>
      <vt:lpstr>PowerPoint Presentation</vt:lpstr>
      <vt:lpstr>Pandas</vt:lpstr>
      <vt:lpstr>Dataframe</vt:lpstr>
      <vt:lpstr>importing Pandas</vt:lpstr>
      <vt:lpstr>creating a Dataframe</vt:lpstr>
      <vt:lpstr>Grabbing a Column</vt:lpstr>
      <vt:lpstr>Dataframe from columns</vt:lpstr>
      <vt:lpstr>Dropping Columns</vt:lpstr>
      <vt:lpstr>Dividing your data</vt:lpstr>
      <vt:lpstr>PowerPoint Presentation</vt:lpstr>
      <vt:lpstr>PowerPoint Presentation</vt:lpstr>
      <vt:lpstr>Dividing your data</vt:lpstr>
      <vt:lpstr>Exercises</vt:lpstr>
      <vt:lpstr>Non-Parametric Models</vt:lpstr>
      <vt:lpstr>Non-parametric Model</vt:lpstr>
      <vt:lpstr>Contrast: Linear Regression</vt:lpstr>
      <vt:lpstr>Benefits</vt:lpstr>
      <vt:lpstr>Recognition</vt:lpstr>
      <vt:lpstr>Drawbacks</vt:lpstr>
      <vt:lpstr>K-nearest Neighbors</vt:lpstr>
      <vt:lpstr>PowerPoint Presentation</vt:lpstr>
      <vt:lpstr>Pros of KNN</vt:lpstr>
      <vt:lpstr>Cons of KNN</vt:lpstr>
      <vt:lpstr>Distance &amp; Dimension</vt:lpstr>
      <vt:lpstr>Distance-Based ML </vt:lpstr>
      <vt:lpstr>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</vt:lpstr>
      <vt:lpstr>PowerPoint Presentation</vt:lpstr>
      <vt:lpstr>PowerPoint Presentation</vt:lpstr>
      <vt:lpstr>PowerPoint Presentation</vt:lpstr>
      <vt:lpstr>PowerPoint Presentation</vt:lpstr>
      <vt:lpstr>Exercises</vt:lpstr>
      <vt:lpstr>Dimensionality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</dc:title>
  <dc:creator>n</dc:creator>
  <cp:lastModifiedBy>Patrick Staudt</cp:lastModifiedBy>
  <cp:revision>20</cp:revision>
  <dcterms:modified xsi:type="dcterms:W3CDTF">2020-08-11T22:11:50Z</dcterms:modified>
</cp:coreProperties>
</file>